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13" r:id="rId3"/>
    <p:sldId id="259" r:id="rId4"/>
    <p:sldId id="260" r:id="rId5"/>
    <p:sldId id="261" r:id="rId6"/>
    <p:sldId id="262" r:id="rId7"/>
    <p:sldId id="263" r:id="rId8"/>
    <p:sldId id="264" r:id="rId9"/>
    <p:sldId id="265" r:id="rId10"/>
    <p:sldId id="266" r:id="rId11"/>
    <p:sldId id="267" r:id="rId12"/>
    <p:sldId id="268" r:id="rId13"/>
    <p:sldId id="276" r:id="rId14"/>
    <p:sldId id="269" r:id="rId15"/>
    <p:sldId id="270" r:id="rId16"/>
    <p:sldId id="271" r:id="rId17"/>
    <p:sldId id="272" r:id="rId18"/>
    <p:sldId id="273" r:id="rId19"/>
    <p:sldId id="274" r:id="rId20"/>
    <p:sldId id="275" r:id="rId21"/>
    <p:sldId id="277" r:id="rId22"/>
    <p:sldId id="283" r:id="rId23"/>
    <p:sldId id="284" r:id="rId24"/>
    <p:sldId id="285" r:id="rId25"/>
    <p:sldId id="278" r:id="rId26"/>
    <p:sldId id="279" r:id="rId27"/>
    <p:sldId id="280" r:id="rId28"/>
    <p:sldId id="281" r:id="rId29"/>
    <p:sldId id="282"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3384E-9DA6-4861-8760-E467EC4EB4BA}" type="datetimeFigureOut">
              <a:rPr lang="hu-HU" smtClean="0"/>
              <a:pPr/>
              <a:t>2012.05.31.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1602EA-CC4C-4E7B-BA65-2AA6B79526BA}"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FD1602EA-CC4C-4E7B-BA65-2AA6B79526BA}" type="slidenum">
              <a:rPr lang="hu-HU" smtClean="0"/>
              <a:pPr/>
              <a:t>4</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92894B82-5F7A-4379-B1D1-65E37D36B726}" type="datetimeFigureOut">
              <a:rPr lang="hu-HU" smtClean="0"/>
              <a:pPr/>
              <a:t>2012.05.31.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8E9EC38-C041-4782-9856-8276A3AB9259}" type="slidenum">
              <a:rPr lang="hu-HU" smtClean="0"/>
              <a:pPr/>
              <a:t>‹#›</a:t>
            </a:fld>
            <a:endParaRPr lang="hu-HU"/>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4B82-5F7A-4379-B1D1-65E37D36B726}" type="datetimeFigureOut">
              <a:rPr lang="hu-HU" smtClean="0"/>
              <a:pPr/>
              <a:t>2012.05.31.</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9EC38-C041-4782-9856-8276A3AB9259}"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043608" y="764704"/>
            <a:ext cx="6696744" cy="1446550"/>
          </a:xfrm>
          <a:prstGeom prst="rect">
            <a:avLst/>
          </a:prstGeom>
          <a:noFill/>
        </p:spPr>
        <p:txBody>
          <a:bodyPr wrap="square" rtlCol="0" anchor="ctr" anchorCtr="0">
            <a:spAutoFit/>
          </a:bodyPr>
          <a:lstStyle/>
          <a:p>
            <a:pPr algn="ctr"/>
            <a:r>
              <a:rPr lang="hu-HU" sz="4400" dirty="0" smtClean="0">
                <a:latin typeface="Arial" pitchFamily="34" charset="0"/>
                <a:cs typeface="Arial" pitchFamily="34" charset="0"/>
              </a:rPr>
              <a:t>Kiskorpádi Fiatalok – „Arccal a jövő felé”</a:t>
            </a:r>
            <a:endParaRPr lang="hu-HU" sz="4400" dirty="0">
              <a:latin typeface="Arial" pitchFamily="34" charset="0"/>
              <a:cs typeface="Arial" pitchFamily="34" charset="0"/>
            </a:endParaRPr>
          </a:p>
        </p:txBody>
      </p:sp>
      <p:sp>
        <p:nvSpPr>
          <p:cNvPr id="6" name="Szövegdoboz 5"/>
          <p:cNvSpPr txBox="1"/>
          <p:nvPr/>
        </p:nvSpPr>
        <p:spPr>
          <a:xfrm>
            <a:off x="323528" y="2996952"/>
            <a:ext cx="8426089" cy="1077218"/>
          </a:xfrm>
          <a:prstGeom prst="rect">
            <a:avLst/>
          </a:prstGeom>
          <a:noFill/>
        </p:spPr>
        <p:txBody>
          <a:bodyPr wrap="none" rtlCol="0" anchor="ctr">
            <a:spAutoFit/>
          </a:bodyPr>
          <a:lstStyle/>
          <a:p>
            <a:pPr algn="ctr"/>
            <a:r>
              <a:rPr lang="hu-HU" sz="3200" i="1" dirty="0" smtClean="0">
                <a:latin typeface="Arial" pitchFamily="34" charset="0"/>
                <a:cs typeface="Arial" pitchFamily="34" charset="0"/>
              </a:rPr>
              <a:t>A Zselic Vidékfejlesztő Közhasznú Egyesület </a:t>
            </a:r>
          </a:p>
          <a:p>
            <a:pPr algn="ctr"/>
            <a:r>
              <a:rPr lang="hu-HU" sz="3200" i="1" dirty="0" smtClean="0">
                <a:latin typeface="Arial" pitchFamily="34" charset="0"/>
                <a:cs typeface="Arial" pitchFamily="34" charset="0"/>
              </a:rPr>
              <a:t>Fiatalok Lendületben programja</a:t>
            </a:r>
            <a:endParaRPr lang="hu-HU" sz="3200" i="1" dirty="0">
              <a:latin typeface="Arial" pitchFamily="34" charset="0"/>
              <a:cs typeface="Arial" pitchFamily="34" charset="0"/>
            </a:endParaRPr>
          </a:p>
        </p:txBody>
      </p:sp>
      <p:pic>
        <p:nvPicPr>
          <p:cNvPr id="7" name="Kép 6" descr="Kép1.png"/>
          <p:cNvPicPr>
            <a:picLocks noChangeAspect="1"/>
          </p:cNvPicPr>
          <p:nvPr/>
        </p:nvPicPr>
        <p:blipFill>
          <a:blip r:embed="rId2" cstate="print"/>
          <a:stretch>
            <a:fillRect/>
          </a:stretch>
        </p:blipFill>
        <p:spPr>
          <a:xfrm>
            <a:off x="971600" y="4869160"/>
            <a:ext cx="3023366" cy="1206908"/>
          </a:xfrm>
          <a:prstGeom prst="rect">
            <a:avLst/>
          </a:prstGeom>
        </p:spPr>
      </p:pic>
      <p:pic>
        <p:nvPicPr>
          <p:cNvPr id="8" name="Kép 7" descr="Kép2.png"/>
          <p:cNvPicPr>
            <a:picLocks noChangeAspect="1"/>
          </p:cNvPicPr>
          <p:nvPr/>
        </p:nvPicPr>
        <p:blipFill>
          <a:blip r:embed="rId3" cstate="print"/>
          <a:stretch>
            <a:fillRect/>
          </a:stretch>
        </p:blipFill>
        <p:spPr>
          <a:xfrm>
            <a:off x="6012160" y="4869160"/>
            <a:ext cx="2121233" cy="1298341"/>
          </a:xfrm>
          <a:prstGeom prst="rect">
            <a:avLst/>
          </a:prstGeom>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b="1" i="1" dirty="0" smtClean="0">
                <a:latin typeface="Arial" pitchFamily="34" charset="0"/>
                <a:cs typeface="Arial" pitchFamily="34" charset="0"/>
              </a:rPr>
              <a:t>Hatások</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Autofit/>
          </a:bodyPr>
          <a:lstStyle/>
          <a:p>
            <a:pPr algn="ctr"/>
            <a:r>
              <a:rPr lang="hu-HU" sz="3000" dirty="0" smtClean="0">
                <a:latin typeface="Arial" pitchFamily="34" charset="0"/>
                <a:cs typeface="Arial" pitchFamily="34" charset="0"/>
              </a:rPr>
              <a:t>a mozgásszegény életmódról egy egészségesebb életmódra történő áttérés</a:t>
            </a:r>
          </a:p>
          <a:p>
            <a:pPr algn="ctr"/>
            <a:r>
              <a:rPr lang="hu-HU" sz="3000" dirty="0" smtClean="0">
                <a:latin typeface="Arial" pitchFamily="34" charset="0"/>
                <a:cs typeface="Arial" pitchFamily="34" charset="0"/>
              </a:rPr>
              <a:t>a fiatalok szociális és a személyes fejlődése</a:t>
            </a:r>
          </a:p>
          <a:p>
            <a:pPr algn="ctr"/>
            <a:r>
              <a:rPr lang="hu-HU" sz="3000" dirty="0" smtClean="0">
                <a:latin typeface="Arial" pitchFamily="34" charset="0"/>
                <a:cs typeface="Arial" pitchFamily="34" charset="0"/>
              </a:rPr>
              <a:t>növekvő önkifejezési képesség</a:t>
            </a:r>
          </a:p>
          <a:p>
            <a:pPr algn="ctr"/>
            <a:r>
              <a:rPr lang="hu-HU" sz="3000" dirty="0" smtClean="0">
                <a:latin typeface="Arial" pitchFamily="34" charset="0"/>
                <a:cs typeface="Arial" pitchFamily="34" charset="0"/>
              </a:rPr>
              <a:t>javuló társadalmi szocializáció</a:t>
            </a:r>
          </a:p>
          <a:p>
            <a:pPr algn="ctr"/>
            <a:r>
              <a:rPr lang="hu-HU" sz="3000" dirty="0" smtClean="0">
                <a:latin typeface="Arial" pitchFamily="34" charset="0"/>
                <a:cs typeface="Arial" pitchFamily="34" charset="0"/>
              </a:rPr>
              <a:t>esély a társadalom aktív és értékes részévé válni</a:t>
            </a:r>
          </a:p>
          <a:p>
            <a:pPr algn="ctr"/>
            <a:r>
              <a:rPr lang="hu-HU" sz="3000" dirty="0" smtClean="0">
                <a:latin typeface="Arial" pitchFamily="34" charset="0"/>
                <a:cs typeface="Arial" pitchFamily="34" charset="0"/>
              </a:rPr>
              <a:t>aktív közösségi tér létrejötte</a:t>
            </a:r>
            <a:endParaRPr lang="hu-HU" sz="3000"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Előzmények</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Autofit/>
          </a:bodyPr>
          <a:lstStyle/>
          <a:p>
            <a:pPr marL="0" algn="ctr">
              <a:buNone/>
            </a:pPr>
            <a:r>
              <a:rPr lang="hu-HU" sz="2500" dirty="0" smtClean="0">
                <a:latin typeface="Arial" pitchFamily="34" charset="0"/>
                <a:cs typeface="Arial" pitchFamily="34" charset="0"/>
              </a:rPr>
              <a:t>A projekt ötletét alapvetően Kiskorpád település közösségileg aktív fiataljai és fiatal felnőttjei álmodták meg. Az alapokat az egészségtelen, mozgásszegény életmód, mint a fiatal társadalom egyik, ha nem a legfontosabb problémája szolgáltatta. </a:t>
            </a:r>
          </a:p>
          <a:p>
            <a:pPr marL="0" algn="ctr">
              <a:buNone/>
            </a:pPr>
            <a:endParaRPr lang="hu-HU" sz="2500" dirty="0" smtClean="0">
              <a:latin typeface="Arial" pitchFamily="34" charset="0"/>
              <a:cs typeface="Arial" pitchFamily="34" charset="0"/>
            </a:endParaRPr>
          </a:p>
          <a:p>
            <a:pPr marL="0" algn="ctr">
              <a:buNone/>
            </a:pPr>
            <a:r>
              <a:rPr lang="hu-HU" sz="2500" dirty="0" smtClean="0">
                <a:latin typeface="Arial" pitchFamily="34" charset="0"/>
                <a:cs typeface="Arial" pitchFamily="34" charset="0"/>
              </a:rPr>
              <a:t>A fiatalok a település Önkormányzatától igényeltek egy helységet az Önkormányzat egy használaton kívüli épületében, melyet saját maguk sportolási célokra, edzőteremmé alakítottak át. </a:t>
            </a:r>
            <a:endParaRPr lang="hu-HU" sz="2500"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Előzmények</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Autofit/>
          </a:bodyPr>
          <a:lstStyle/>
          <a:p>
            <a:pPr marL="0" algn="ctr">
              <a:buNone/>
            </a:pPr>
            <a:r>
              <a:rPr lang="hu-HU" sz="2500" dirty="0" smtClean="0">
                <a:latin typeface="Arial" pitchFamily="34" charset="0"/>
                <a:cs typeface="Arial" pitchFamily="34" charset="0"/>
              </a:rPr>
              <a:t>A fiatalok további kezdeményezésére a felajánlott épület másik helységét is birtokba vehették, mely helyiséget a sportolás mellett közösségi célokra is használhatják.</a:t>
            </a:r>
          </a:p>
          <a:p>
            <a:pPr marL="0" algn="ctr">
              <a:buNone/>
            </a:pPr>
            <a:endParaRPr lang="hu-HU" sz="2500" dirty="0" smtClean="0">
              <a:latin typeface="Arial" pitchFamily="34" charset="0"/>
              <a:cs typeface="Arial" pitchFamily="34" charset="0"/>
            </a:endParaRPr>
          </a:p>
          <a:p>
            <a:pPr marL="0" algn="ctr">
              <a:buNone/>
            </a:pPr>
            <a:r>
              <a:rPr lang="hu-HU" sz="2500" dirty="0" smtClean="0">
                <a:latin typeface="Arial" pitchFamily="34" charset="0"/>
                <a:cs typeface="Arial" pitchFamily="34" charset="0"/>
              </a:rPr>
              <a:t>A közös összefogással létrehozott közösségi helyszín/társalgó az alapvető igénybevételhez nem rendelkezett semmilyen felszereléssel. Nem álltak rendelkezésre sem asztalok, sem székek, sem egyéb tárolóeszközök. </a:t>
            </a:r>
          </a:p>
          <a:p>
            <a:pPr algn="just"/>
            <a:endParaRPr lang="hu-HU" sz="2500"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Előzmények</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lstStyle/>
          <a:p>
            <a:pPr marL="0" algn="ctr">
              <a:buNone/>
            </a:pPr>
            <a:r>
              <a:rPr lang="hu-HU" dirty="0" smtClean="0">
                <a:latin typeface="Arial" pitchFamily="34" charset="0"/>
                <a:cs typeface="Arial" pitchFamily="34" charset="0"/>
              </a:rPr>
              <a:t>Az épület külső környezete egy további problémát jelentett. A fiatalok ennek a rendbe hozásával, szerettek volna egy új közösségi színteret kialakítani, egy közterületet birtokba venni, egy élhetőbb környezetet, egyben egy rendezettebb településképet kialakítani.</a:t>
            </a:r>
          </a:p>
          <a:p>
            <a:pPr marL="0">
              <a:buNone/>
            </a:pPr>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Megvalósítás</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Autofit/>
          </a:bodyPr>
          <a:lstStyle/>
          <a:p>
            <a:pPr marL="0" algn="ctr">
              <a:buNone/>
            </a:pPr>
            <a:r>
              <a:rPr lang="hu-HU" sz="2500" dirty="0" smtClean="0">
                <a:latin typeface="Arial" pitchFamily="34" charset="0"/>
                <a:cs typeface="Arial" pitchFamily="34" charset="0"/>
              </a:rPr>
              <a:t>A program keretében igényelt támogatásból a fiatalok közösségi összefogásával kialakításra került két kültéri és beltéri közösségi helyszín. A már teljes mértékben a fiatalok által használt épület környezetének tereprendezési és parkosítási munkálatainak megvalósulásával felállításra került egy kültéri fedett fa pavilon, egy leásható fa hulladékgyűjtő, illetve egy kültéri asztal és kettő darab hozzátartozó kültéri pad is. Ezek a rendezett környezetben felállított eszközök jelentik az elsődleges kültéri közösségi helyszínt, mely az épület funkcióival együtt fejti ki teljes hatását.</a:t>
            </a:r>
            <a:endParaRPr lang="hu-HU" sz="2500"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Megvalósítás</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lstStyle/>
          <a:p>
            <a:pPr marL="0" algn="ctr">
              <a:buNone/>
            </a:pPr>
            <a:r>
              <a:rPr lang="hu-HU" dirty="0" smtClean="0">
                <a:latin typeface="Arial" pitchFamily="34" charset="0"/>
                <a:cs typeface="Arial" pitchFamily="34" charset="0"/>
              </a:rPr>
              <a:t>Másodlagos kültéri helyszín a fiatalok által látogatott települési sportpálya (futballpálya, játszó- és edzőtér) ahol egy leásható fa hulladékgyűjtő, egy fa virágláda illetve egy kültéri asztal és kettő darab hozzátartozó kültéri pad került felállításra.</a:t>
            </a:r>
            <a:endParaRPr lang="hu-HU"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Megvalósítás</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rmAutofit lnSpcReduction="10000"/>
          </a:bodyPr>
          <a:lstStyle/>
          <a:p>
            <a:pPr marL="0" algn="ctr">
              <a:buNone/>
            </a:pPr>
            <a:r>
              <a:rPr lang="hu-HU" dirty="0" smtClean="0">
                <a:latin typeface="Arial" pitchFamily="34" charset="0"/>
                <a:cs typeface="Arial" pitchFamily="34" charset="0"/>
              </a:rPr>
              <a:t>A beltéri közösségi tér kialakításához az alapvető használati eszközök kerültek beszerzésre, 3 db asztal, hozzá tartozó 12 darab székkel, valamint 2 darab fa polc/tároló. A közösségi társalgó kialakításával az edzőterembe, a társalgóval közös elválasztó falra - a fiatalok által régóta kívánt, de anyagi lehetőségeik miatt eddig mellőzött - 1 db egyszakaszos és 1db kétszakaszos bordásfal került felszerelésre.</a:t>
            </a:r>
            <a:endParaRPr lang="hu-HU"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Megvalósítás</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lstStyle/>
          <a:p>
            <a:pPr marL="0" algn="ctr">
              <a:buNone/>
            </a:pPr>
            <a:r>
              <a:rPr lang="hu-HU" dirty="0" smtClean="0">
                <a:latin typeface="Arial" pitchFamily="34" charset="0"/>
                <a:cs typeface="Arial" pitchFamily="34" charset="0"/>
              </a:rPr>
              <a:t>Az eszközök elhelyezése után került sor az egyes beltéri előadások megvalósítására, melynek témái a következők voltak: </a:t>
            </a:r>
          </a:p>
          <a:p>
            <a:pPr marL="0" algn="ctr">
              <a:buNone/>
            </a:pPr>
            <a:endParaRPr lang="hu-HU" dirty="0" smtClean="0">
              <a:latin typeface="Arial" pitchFamily="34" charset="0"/>
              <a:cs typeface="Arial" pitchFamily="34" charset="0"/>
            </a:endParaRPr>
          </a:p>
          <a:p>
            <a:pPr marL="0" algn="ctr"/>
            <a:r>
              <a:rPr lang="hu-HU" dirty="0" smtClean="0">
                <a:latin typeface="Arial" pitchFamily="34" charset="0"/>
                <a:cs typeface="Arial" pitchFamily="34" charset="0"/>
              </a:rPr>
              <a:t>környezeti nevelés, </a:t>
            </a:r>
          </a:p>
          <a:p>
            <a:pPr marL="0" algn="ctr"/>
            <a:r>
              <a:rPr lang="hu-HU" dirty="0" smtClean="0">
                <a:latin typeface="Arial" pitchFamily="34" charset="0"/>
                <a:cs typeface="Arial" pitchFamily="34" charset="0"/>
              </a:rPr>
              <a:t>civil szervezetek</a:t>
            </a:r>
          </a:p>
          <a:p>
            <a:pPr marL="0" algn="ctr"/>
            <a:r>
              <a:rPr lang="hu-HU" dirty="0" smtClean="0">
                <a:latin typeface="Arial" pitchFamily="34" charset="0"/>
                <a:cs typeface="Arial" pitchFamily="34" charset="0"/>
              </a:rPr>
              <a:t>egészségre nevelés. </a:t>
            </a:r>
          </a:p>
          <a:p>
            <a:pPr marL="0">
              <a:buNone/>
            </a:pPr>
            <a:endParaRPr lang="hu-HU" sz="2000" dirty="0" smtClean="0"/>
          </a:p>
          <a:p>
            <a:pPr marL="0">
              <a:buNone/>
            </a:pPr>
            <a:endParaRPr lang="hu-HU" sz="2000" dirty="0" smtClean="0"/>
          </a:p>
          <a:p>
            <a:pPr marL="0">
              <a:buNone/>
            </a:pPr>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Megvalósítás képekben</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chor="ctr">
            <a:normAutofit/>
          </a:bodyPr>
          <a:lstStyle/>
          <a:p>
            <a:pPr algn="ctr">
              <a:buNone/>
            </a:pPr>
            <a:r>
              <a:rPr lang="hu-HU" sz="4000" i="1" dirty="0" smtClean="0">
                <a:latin typeface="Arial" pitchFamily="34" charset="0"/>
                <a:cs typeface="Arial" pitchFamily="34" charset="0"/>
              </a:rPr>
              <a:t>Az első kültéri helyszínen </a:t>
            </a:r>
          </a:p>
          <a:p>
            <a:pPr algn="ctr">
              <a:buNone/>
            </a:pPr>
            <a:r>
              <a:rPr lang="hu-HU" sz="4000" i="1" dirty="0" smtClean="0">
                <a:latin typeface="Arial" pitchFamily="34" charset="0"/>
                <a:cs typeface="Arial" pitchFamily="34" charset="0"/>
              </a:rPr>
              <a:t>elhelyezett eszközök</a:t>
            </a:r>
          </a:p>
          <a:p>
            <a:pPr>
              <a:buNone/>
            </a:pPr>
            <a:endParaRPr lang="hu-HU" sz="4000" i="1" dirty="0" smtClean="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i="1" dirty="0" smtClean="0">
                <a:latin typeface="Arial" pitchFamily="34" charset="0"/>
                <a:cs typeface="Arial" pitchFamily="34" charset="0"/>
              </a:rPr>
              <a:t>Fedett fa pavilon</a:t>
            </a:r>
            <a:endParaRPr lang="hu-HU" i="1" dirty="0">
              <a:latin typeface="Arial" pitchFamily="34" charset="0"/>
              <a:cs typeface="Arial" pitchFamily="34" charset="0"/>
            </a:endParaRPr>
          </a:p>
        </p:txBody>
      </p:sp>
      <p:sp>
        <p:nvSpPr>
          <p:cNvPr id="5" name="Tartalom helye 4"/>
          <p:cNvSpPr>
            <a:spLocks noGrp="1"/>
          </p:cNvSpPr>
          <p:nvPr>
            <p:ph idx="4294967295"/>
          </p:nvPr>
        </p:nvSpPr>
        <p:spPr>
          <a:xfrm>
            <a:off x="0" y="1600200"/>
            <a:ext cx="8229600" cy="4525963"/>
          </a:xfrm>
        </p:spPr>
        <p:txBody>
          <a:bodyPr/>
          <a:lstStyle/>
          <a:p>
            <a:endParaRPr lang="hu-HU" dirty="0" smtClean="0"/>
          </a:p>
          <a:p>
            <a:endParaRPr lang="hu-HU" dirty="0" smtClean="0"/>
          </a:p>
          <a:p>
            <a:endParaRPr lang="hu-HU" dirty="0" smtClean="0"/>
          </a:p>
          <a:p>
            <a:endParaRPr lang="hu-HU" dirty="0" smtClean="0"/>
          </a:p>
          <a:p>
            <a:endParaRPr lang="hu-HU" dirty="0"/>
          </a:p>
        </p:txBody>
      </p:sp>
      <p:pic>
        <p:nvPicPr>
          <p:cNvPr id="6" name="Kép 5" descr="DSCN2222.JPG"/>
          <p:cNvPicPr>
            <a:picLocks noChangeAspect="1"/>
          </p:cNvPicPr>
          <p:nvPr/>
        </p:nvPicPr>
        <p:blipFill>
          <a:blip r:embed="rId2" cstate="print"/>
          <a:stretch>
            <a:fillRect/>
          </a:stretch>
        </p:blipFill>
        <p:spPr>
          <a:xfrm>
            <a:off x="2695141" y="1473184"/>
            <a:ext cx="3753719" cy="500495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539552" y="692696"/>
            <a:ext cx="7704856" cy="3354765"/>
          </a:xfrm>
          <a:prstGeom prst="rect">
            <a:avLst/>
          </a:prstGeom>
          <a:noFill/>
        </p:spPr>
        <p:txBody>
          <a:bodyPr wrap="square" rtlCol="0" anchor="ctr" anchorCtr="0">
            <a:spAutoFit/>
          </a:bodyPr>
          <a:lstStyle/>
          <a:p>
            <a:pPr algn="ctr"/>
            <a:r>
              <a:rPr lang="hu-HU" sz="3200" i="1" dirty="0" smtClean="0">
                <a:latin typeface="Arial" pitchFamily="34" charset="0"/>
                <a:cs typeface="Arial" pitchFamily="34" charset="0"/>
              </a:rPr>
              <a:t>Az Európai Bizottság támogatást nyújtott ennek a projektnek a költségeihez. Ez a rendezvény a szerző nézeteit tükrözi, és az Európai Bizottság nem tehető felelőssé az abban foglaltak bárminemű felhasználásáért.” </a:t>
            </a:r>
            <a:endParaRPr lang="hu-HU" sz="3200" dirty="0" smtClean="0">
              <a:latin typeface="Arial" pitchFamily="34" charset="0"/>
              <a:cs typeface="Arial" pitchFamily="34" charset="0"/>
            </a:endParaRPr>
          </a:p>
          <a:p>
            <a:r>
              <a:rPr lang="hu-HU" sz="2000" dirty="0" smtClean="0"/>
              <a:t> </a:t>
            </a:r>
          </a:p>
        </p:txBody>
      </p:sp>
      <p:pic>
        <p:nvPicPr>
          <p:cNvPr id="7" name="Kép 6" descr="Kép1.png"/>
          <p:cNvPicPr>
            <a:picLocks noChangeAspect="1"/>
          </p:cNvPicPr>
          <p:nvPr/>
        </p:nvPicPr>
        <p:blipFill>
          <a:blip r:embed="rId2" cstate="print"/>
          <a:stretch>
            <a:fillRect/>
          </a:stretch>
        </p:blipFill>
        <p:spPr>
          <a:xfrm>
            <a:off x="971600" y="4869160"/>
            <a:ext cx="3023366" cy="1206908"/>
          </a:xfrm>
          <a:prstGeom prst="rect">
            <a:avLst/>
          </a:prstGeom>
        </p:spPr>
      </p:pic>
      <p:pic>
        <p:nvPicPr>
          <p:cNvPr id="8" name="Kép 7" descr="Kép2.png"/>
          <p:cNvPicPr>
            <a:picLocks noChangeAspect="1"/>
          </p:cNvPicPr>
          <p:nvPr/>
        </p:nvPicPr>
        <p:blipFill>
          <a:blip r:embed="rId3" cstate="print"/>
          <a:stretch>
            <a:fillRect/>
          </a:stretch>
        </p:blipFill>
        <p:spPr>
          <a:xfrm>
            <a:off x="6012160" y="4869160"/>
            <a:ext cx="2121233" cy="1298341"/>
          </a:xfrm>
          <a:prstGeom prst="rect">
            <a:avLst/>
          </a:prstGeom>
        </p:spPr>
      </p:pic>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i="1" dirty="0" smtClean="0">
                <a:latin typeface="Arial" pitchFamily="34" charset="0"/>
                <a:cs typeface="Arial" pitchFamily="34" charset="0"/>
              </a:rPr>
              <a:t>Asztal, pad</a:t>
            </a:r>
            <a:endParaRPr lang="hu-HU" i="1" dirty="0">
              <a:latin typeface="Arial" pitchFamily="34" charset="0"/>
              <a:cs typeface="Arial" pitchFamily="34" charset="0"/>
            </a:endParaRPr>
          </a:p>
        </p:txBody>
      </p:sp>
      <p:pic>
        <p:nvPicPr>
          <p:cNvPr id="5" name="Kép 4" descr="DSCN2216.JPG"/>
          <p:cNvPicPr>
            <a:picLocks noChangeAspect="1"/>
          </p:cNvPicPr>
          <p:nvPr/>
        </p:nvPicPr>
        <p:blipFill>
          <a:blip r:embed="rId2" cstate="print"/>
          <a:stretch>
            <a:fillRect/>
          </a:stretch>
        </p:blipFill>
        <p:spPr>
          <a:xfrm>
            <a:off x="1450848" y="1484784"/>
            <a:ext cx="6242304" cy="468172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i="1" dirty="0" smtClean="0">
                <a:latin typeface="Arial" pitchFamily="34" charset="0"/>
                <a:cs typeface="Arial" pitchFamily="34" charset="0"/>
              </a:rPr>
              <a:t>Leásható, fa hulladékgyűjtő</a:t>
            </a:r>
            <a:endParaRPr lang="hu-HU" i="1" dirty="0">
              <a:latin typeface="Arial" pitchFamily="34" charset="0"/>
              <a:cs typeface="Arial" pitchFamily="34" charset="0"/>
            </a:endParaRPr>
          </a:p>
        </p:txBody>
      </p:sp>
      <p:pic>
        <p:nvPicPr>
          <p:cNvPr id="5" name="Kép 4" descr="DSCN2220.JPG"/>
          <p:cNvPicPr>
            <a:picLocks noChangeAspect="1"/>
          </p:cNvPicPr>
          <p:nvPr/>
        </p:nvPicPr>
        <p:blipFill>
          <a:blip r:embed="rId2" cstate="print"/>
          <a:stretch>
            <a:fillRect/>
          </a:stretch>
        </p:blipFill>
        <p:spPr>
          <a:xfrm>
            <a:off x="2681488" y="1484784"/>
            <a:ext cx="3781024" cy="504136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DSCN2215.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DSCN2224.JPG"/>
          <p:cNvPicPr>
            <a:picLocks noChangeAspect="1"/>
          </p:cNvPicPr>
          <p:nvPr/>
        </p:nvPicPr>
        <p:blipFill>
          <a:blip r:embed="rId2" cstate="print"/>
          <a:stretch>
            <a:fillRect/>
          </a:stretch>
        </p:blipFill>
        <p:spPr>
          <a:xfrm>
            <a:off x="996000" y="747000"/>
            <a:ext cx="7152000" cy="5364000"/>
          </a:xfrm>
          <a:prstGeom prst="rect">
            <a:avLst/>
          </a:prstGeom>
        </p:spPr>
      </p:pic>
    </p:spTree>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DSCN2229.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ím 8"/>
          <p:cNvSpPr>
            <a:spLocks noGrp="1"/>
          </p:cNvSpPr>
          <p:nvPr>
            <p:ph type="title"/>
          </p:nvPr>
        </p:nvSpPr>
        <p:spPr/>
        <p:txBody>
          <a:bodyPr/>
          <a:lstStyle/>
          <a:p>
            <a:r>
              <a:rPr lang="hu-HU" b="1" i="1" dirty="0" smtClean="0">
                <a:latin typeface="Arial" pitchFamily="34" charset="0"/>
                <a:cs typeface="Arial" pitchFamily="34" charset="0"/>
              </a:rPr>
              <a:t>Megvalósítás képekben</a:t>
            </a:r>
            <a:endParaRPr lang="hu-HU" b="1" i="1" dirty="0">
              <a:latin typeface="Arial" pitchFamily="34" charset="0"/>
              <a:cs typeface="Arial" pitchFamily="34" charset="0"/>
            </a:endParaRPr>
          </a:p>
        </p:txBody>
      </p:sp>
      <p:sp>
        <p:nvSpPr>
          <p:cNvPr id="10" name="Tartalom helye 9"/>
          <p:cNvSpPr>
            <a:spLocks noGrp="1"/>
          </p:cNvSpPr>
          <p:nvPr>
            <p:ph idx="1"/>
          </p:nvPr>
        </p:nvSpPr>
        <p:spPr/>
        <p:txBody>
          <a:bodyPr anchor="ctr">
            <a:normAutofit/>
          </a:bodyPr>
          <a:lstStyle/>
          <a:p>
            <a:pPr marL="0" algn="ctr">
              <a:buNone/>
            </a:pPr>
            <a:r>
              <a:rPr lang="hu-HU" sz="4000" i="1" dirty="0" smtClean="0">
                <a:latin typeface="Arial" pitchFamily="34" charset="0"/>
                <a:cs typeface="Arial" pitchFamily="34" charset="0"/>
              </a:rPr>
              <a:t>A beltéri közösségi térben </a:t>
            </a:r>
          </a:p>
          <a:p>
            <a:pPr marL="0" algn="ctr">
              <a:buNone/>
            </a:pPr>
            <a:r>
              <a:rPr lang="hu-HU" sz="4000" i="1" dirty="0" smtClean="0">
                <a:latin typeface="Arial" pitchFamily="34" charset="0"/>
                <a:cs typeface="Arial" pitchFamily="34" charset="0"/>
              </a:rPr>
              <a:t>elhelyezett eszközök</a:t>
            </a:r>
            <a:endParaRPr lang="hu-HU" sz="4000" i="1"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i="1" dirty="0" smtClean="0">
                <a:latin typeface="Arial" pitchFamily="34" charset="0"/>
                <a:cs typeface="Arial" pitchFamily="34" charset="0"/>
              </a:rPr>
              <a:t>3 db asztal 12 db székkel</a:t>
            </a:r>
            <a:endParaRPr lang="hu-HU" i="1" dirty="0">
              <a:latin typeface="Arial" pitchFamily="34" charset="0"/>
              <a:cs typeface="Arial" pitchFamily="34" charset="0"/>
            </a:endParaRPr>
          </a:p>
        </p:txBody>
      </p:sp>
      <p:pic>
        <p:nvPicPr>
          <p:cNvPr id="3" name="Kép 2" descr="DSCN2199.JPG"/>
          <p:cNvPicPr>
            <a:picLocks noChangeAspect="1"/>
          </p:cNvPicPr>
          <p:nvPr/>
        </p:nvPicPr>
        <p:blipFill>
          <a:blip r:embed="rId2" cstate="print"/>
          <a:stretch>
            <a:fillRect/>
          </a:stretch>
        </p:blipFill>
        <p:spPr>
          <a:xfrm>
            <a:off x="1450848" y="1412776"/>
            <a:ext cx="6242304" cy="468172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i="1" dirty="0" smtClean="0">
                <a:latin typeface="Arial" pitchFamily="34" charset="0"/>
                <a:cs typeface="Arial" pitchFamily="34" charset="0"/>
              </a:rPr>
              <a:t>2 db polc</a:t>
            </a:r>
            <a:endParaRPr lang="hu-HU" i="1" dirty="0">
              <a:latin typeface="Arial" pitchFamily="34" charset="0"/>
              <a:cs typeface="Arial" pitchFamily="34" charset="0"/>
            </a:endParaRPr>
          </a:p>
        </p:txBody>
      </p:sp>
      <p:pic>
        <p:nvPicPr>
          <p:cNvPr id="3" name="Kép 2" descr="DSCN2200.JPG"/>
          <p:cNvPicPr>
            <a:picLocks noChangeAspect="1"/>
          </p:cNvPicPr>
          <p:nvPr/>
        </p:nvPicPr>
        <p:blipFill>
          <a:blip r:embed="rId2" cstate="print"/>
          <a:stretch>
            <a:fillRect/>
          </a:stretch>
        </p:blipFill>
        <p:spPr>
          <a:xfrm>
            <a:off x="1043608" y="1351964"/>
            <a:ext cx="3115554" cy="4154072"/>
          </a:xfrm>
          <a:prstGeom prst="rect">
            <a:avLst/>
          </a:prstGeom>
        </p:spPr>
      </p:pic>
      <p:pic>
        <p:nvPicPr>
          <p:cNvPr id="4" name="Kép 3" descr="DSCN2201.JPG"/>
          <p:cNvPicPr>
            <a:picLocks noChangeAspect="1"/>
          </p:cNvPicPr>
          <p:nvPr/>
        </p:nvPicPr>
        <p:blipFill>
          <a:blip r:embed="rId3" cstate="print"/>
          <a:stretch>
            <a:fillRect/>
          </a:stretch>
        </p:blipFill>
        <p:spPr>
          <a:xfrm>
            <a:off x="4932040" y="1351964"/>
            <a:ext cx="3115554" cy="415407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i="1" dirty="0" smtClean="0">
                <a:latin typeface="Arial" pitchFamily="34" charset="0"/>
                <a:cs typeface="Arial" pitchFamily="34" charset="0"/>
              </a:rPr>
              <a:t>Egyszakaszos bordásfal</a:t>
            </a:r>
            <a:endParaRPr lang="hu-HU" i="1" dirty="0">
              <a:latin typeface="Arial" pitchFamily="34" charset="0"/>
              <a:cs typeface="Arial" pitchFamily="34" charset="0"/>
            </a:endParaRPr>
          </a:p>
        </p:txBody>
      </p:sp>
      <p:pic>
        <p:nvPicPr>
          <p:cNvPr id="3" name="Kép 2" descr="DSCN2203.JPG"/>
          <p:cNvPicPr>
            <a:picLocks noChangeAspect="1"/>
          </p:cNvPicPr>
          <p:nvPr/>
        </p:nvPicPr>
        <p:blipFill>
          <a:blip r:embed="rId2" cstate="print"/>
          <a:stretch>
            <a:fillRect/>
          </a:stretch>
        </p:blipFill>
        <p:spPr>
          <a:xfrm>
            <a:off x="2627482" y="1412776"/>
            <a:ext cx="3889036" cy="51853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i="1" dirty="0" smtClean="0">
                <a:latin typeface="Arial" pitchFamily="34" charset="0"/>
                <a:cs typeface="Arial" pitchFamily="34" charset="0"/>
              </a:rPr>
              <a:t>Kétszakaszos bordásfal</a:t>
            </a:r>
            <a:endParaRPr lang="hu-HU" i="1" dirty="0">
              <a:latin typeface="Arial" pitchFamily="34" charset="0"/>
              <a:cs typeface="Arial" pitchFamily="34" charset="0"/>
            </a:endParaRPr>
          </a:p>
        </p:txBody>
      </p:sp>
      <p:pic>
        <p:nvPicPr>
          <p:cNvPr id="3" name="Kép 2" descr="DSCN2204.JPG"/>
          <p:cNvPicPr>
            <a:picLocks noChangeAspect="1"/>
          </p:cNvPicPr>
          <p:nvPr/>
        </p:nvPicPr>
        <p:blipFill>
          <a:blip r:embed="rId2" cstate="print"/>
          <a:stretch>
            <a:fillRect/>
          </a:stretch>
        </p:blipFill>
        <p:spPr>
          <a:xfrm>
            <a:off x="2609480" y="1316765"/>
            <a:ext cx="3925040" cy="523338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395536" y="459250"/>
            <a:ext cx="7992888" cy="5509200"/>
          </a:xfrm>
          <a:prstGeom prst="rect">
            <a:avLst/>
          </a:prstGeom>
          <a:noFill/>
        </p:spPr>
        <p:txBody>
          <a:bodyPr wrap="square" rtlCol="0" anchor="ctr" anchorCtr="0">
            <a:spAutoFit/>
          </a:bodyPr>
          <a:lstStyle/>
          <a:p>
            <a:pPr algn="ctr">
              <a:buNone/>
            </a:pPr>
            <a:r>
              <a:rPr lang="hu-HU" sz="3200" dirty="0" smtClean="0">
                <a:latin typeface="Arial" pitchFamily="34" charset="0"/>
                <a:cs typeface="Arial" pitchFamily="34" charset="0"/>
              </a:rPr>
              <a:t>A Zselic Vidékfejlesztő Közhasznú Egyesület 2011. júliusában kezdte meg a Fiatalok Lendületben Program megvalósítását. </a:t>
            </a:r>
          </a:p>
          <a:p>
            <a:pPr algn="ctr">
              <a:buNone/>
            </a:pPr>
            <a:endParaRPr lang="hu-HU" sz="3200" dirty="0" smtClean="0">
              <a:latin typeface="Arial" pitchFamily="34" charset="0"/>
              <a:cs typeface="Arial" pitchFamily="34" charset="0"/>
            </a:endParaRPr>
          </a:p>
          <a:p>
            <a:pPr algn="ctr">
              <a:buNone/>
            </a:pPr>
            <a:r>
              <a:rPr lang="hu-HU" sz="3200" dirty="0" smtClean="0">
                <a:latin typeface="Arial" pitchFamily="34" charset="0"/>
                <a:cs typeface="Arial" pitchFamily="34" charset="0"/>
              </a:rPr>
              <a:t>A résztvevők ebben az időszakban a személyes kapcsolataikat felhasználva kezdték meg a megvalósítandó programról informálni az ismerőseiket, a programban bevonni kívánt fiatalok meggyőzése érdekében.</a:t>
            </a:r>
            <a:endParaRPr lang="hu-HU" sz="3200"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Megvalósítás képekben</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chor="ctr">
            <a:normAutofit/>
          </a:bodyPr>
          <a:lstStyle/>
          <a:p>
            <a:pPr marL="0" algn="ctr">
              <a:buNone/>
            </a:pPr>
            <a:r>
              <a:rPr lang="hu-HU" sz="4000" i="1" dirty="0" smtClean="0">
                <a:latin typeface="Arial" pitchFamily="34" charset="0"/>
                <a:cs typeface="Arial" pitchFamily="34" charset="0"/>
              </a:rPr>
              <a:t>A másodlagos kültéri helyszínen </a:t>
            </a:r>
          </a:p>
          <a:p>
            <a:pPr marL="0" algn="ctr">
              <a:buNone/>
            </a:pPr>
            <a:r>
              <a:rPr lang="hu-HU" sz="4000" i="1" dirty="0" smtClean="0">
                <a:latin typeface="Arial" pitchFamily="34" charset="0"/>
                <a:cs typeface="Arial" pitchFamily="34" charset="0"/>
              </a:rPr>
              <a:t>elhelyezett eszközök</a:t>
            </a:r>
            <a:endParaRPr lang="hu-HU" sz="4000" i="1"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4000" i="1" dirty="0" smtClean="0">
                <a:latin typeface="Arial" pitchFamily="34" charset="0"/>
                <a:cs typeface="Arial" pitchFamily="34" charset="0"/>
              </a:rPr>
              <a:t>Hulladékgyűjtő, virágláda, </a:t>
            </a:r>
            <a:br>
              <a:rPr lang="hu-HU" sz="4000" i="1" dirty="0" smtClean="0">
                <a:latin typeface="Arial" pitchFamily="34" charset="0"/>
                <a:cs typeface="Arial" pitchFamily="34" charset="0"/>
              </a:rPr>
            </a:br>
            <a:r>
              <a:rPr lang="hu-HU" sz="4000" i="1" dirty="0" smtClean="0">
                <a:latin typeface="Arial" pitchFamily="34" charset="0"/>
                <a:cs typeface="Arial" pitchFamily="34" charset="0"/>
              </a:rPr>
              <a:t>asztal, pad</a:t>
            </a:r>
            <a:endParaRPr lang="hu-HU" sz="4000" i="1" dirty="0">
              <a:latin typeface="Arial" pitchFamily="34" charset="0"/>
              <a:cs typeface="Arial" pitchFamily="34" charset="0"/>
            </a:endParaRPr>
          </a:p>
        </p:txBody>
      </p:sp>
      <p:pic>
        <p:nvPicPr>
          <p:cNvPr id="3" name="Kép 2" descr="DSCN9586.JPG"/>
          <p:cNvPicPr>
            <a:picLocks noChangeAspect="1"/>
          </p:cNvPicPr>
          <p:nvPr/>
        </p:nvPicPr>
        <p:blipFill>
          <a:blip r:embed="rId2" cstate="print"/>
          <a:stretch>
            <a:fillRect/>
          </a:stretch>
        </p:blipFill>
        <p:spPr>
          <a:xfrm>
            <a:off x="1223629" y="1583414"/>
            <a:ext cx="6696743" cy="502255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6322714"/>
          </a:xfrm>
        </p:spPr>
        <p:txBody>
          <a:bodyPr>
            <a:normAutofit/>
          </a:bodyPr>
          <a:lstStyle/>
          <a:p>
            <a:r>
              <a:rPr lang="hu-HU" i="1" dirty="0" smtClean="0">
                <a:latin typeface="Arial" pitchFamily="34" charset="0"/>
                <a:cs typeface="Arial" pitchFamily="34" charset="0"/>
              </a:rPr>
              <a:t>A fiatalok a kültéri és beltéri eszközök kihelyezése után vehettek részt az egyes beltéri előadásokon</a:t>
            </a:r>
            <a:endParaRPr lang="hu-HU" i="1"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84.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85.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86.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87.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88.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89.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0.JPG"/>
          <p:cNvPicPr>
            <a:picLocks noChangeAspect="1"/>
          </p:cNvPicPr>
          <p:nvPr/>
        </p:nvPicPr>
        <p:blipFill>
          <a:blip r:embed="rId2" cstate="print"/>
          <a:stretch>
            <a:fillRect/>
          </a:stretch>
        </p:blipFill>
        <p:spPr>
          <a:xfrm>
            <a:off x="2155500" y="207000"/>
            <a:ext cx="4833000" cy="6444000"/>
          </a:xfrm>
          <a:prstGeom prst="rect">
            <a:avLst/>
          </a:prstGeom>
        </p:spPr>
      </p:pic>
    </p:spTree>
  </p:cSld>
  <p:clrMapOvr>
    <a:masterClrMapping/>
  </p:clrMapOvr>
  <p:transition spd="slow">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827584" y="538808"/>
            <a:ext cx="7344816" cy="5016758"/>
          </a:xfrm>
          <a:prstGeom prst="rect">
            <a:avLst/>
          </a:prstGeom>
          <a:noFill/>
        </p:spPr>
        <p:txBody>
          <a:bodyPr wrap="square" rtlCol="0" anchor="ctr" anchorCtr="0">
            <a:spAutoFit/>
          </a:bodyPr>
          <a:lstStyle/>
          <a:p>
            <a:pPr algn="ctr"/>
            <a:r>
              <a:rPr lang="hu-HU" sz="3200" dirty="0">
                <a:latin typeface="Arial" pitchFamily="34" charset="0"/>
                <a:cs typeface="Arial" pitchFamily="34" charset="0"/>
              </a:rPr>
              <a:t>A pályázati program a </a:t>
            </a:r>
            <a:r>
              <a:rPr lang="hu-HU" sz="3200" dirty="0" smtClean="0">
                <a:latin typeface="Arial" pitchFamily="34" charset="0"/>
                <a:cs typeface="Arial" pitchFamily="34" charset="0"/>
              </a:rPr>
              <a:t>Kiskorpádi </a:t>
            </a:r>
            <a:r>
              <a:rPr lang="hu-HU" sz="3200" dirty="0">
                <a:latin typeface="Arial" pitchFamily="34" charset="0"/>
                <a:cs typeface="Arial" pitchFamily="34" charset="0"/>
              </a:rPr>
              <a:t>fiatalok önkéntes munkáját és ötleteit </a:t>
            </a:r>
            <a:r>
              <a:rPr lang="hu-HU" sz="3200" dirty="0" smtClean="0">
                <a:latin typeface="Arial" pitchFamily="34" charset="0"/>
                <a:cs typeface="Arial" pitchFamily="34" charset="0"/>
              </a:rPr>
              <a:t>hivatott magasabb </a:t>
            </a:r>
            <a:r>
              <a:rPr lang="hu-HU" sz="3200" dirty="0">
                <a:latin typeface="Arial" pitchFamily="34" charset="0"/>
                <a:cs typeface="Arial" pitchFamily="34" charset="0"/>
              </a:rPr>
              <a:t>szintre emelni. </a:t>
            </a:r>
            <a:endParaRPr lang="hu-HU" sz="3200" dirty="0" smtClean="0">
              <a:latin typeface="Arial" pitchFamily="34" charset="0"/>
              <a:cs typeface="Arial" pitchFamily="34" charset="0"/>
            </a:endParaRPr>
          </a:p>
          <a:p>
            <a:pPr algn="ctr"/>
            <a:endParaRPr lang="hu-HU" sz="3200" dirty="0">
              <a:latin typeface="Arial" pitchFamily="34" charset="0"/>
              <a:cs typeface="Arial" pitchFamily="34" charset="0"/>
            </a:endParaRPr>
          </a:p>
          <a:p>
            <a:pPr algn="ctr"/>
            <a:r>
              <a:rPr lang="hu-HU" sz="3200" dirty="0" smtClean="0">
                <a:latin typeface="Arial" pitchFamily="34" charset="0"/>
                <a:cs typeface="Arial" pitchFamily="34" charset="0"/>
              </a:rPr>
              <a:t>A </a:t>
            </a:r>
            <a:r>
              <a:rPr lang="hu-HU" sz="3200" dirty="0">
                <a:latin typeface="Arial" pitchFamily="34" charset="0"/>
                <a:cs typeface="Arial" pitchFamily="34" charset="0"/>
              </a:rPr>
              <a:t>program egy új ifjúsági kezdeményezésnek alapja és egynek támogatója: a fiatalok eredeti ötleteit, tevékenységeit, helységeit eszközökkel, infrastruktúrával, és fejlesztő programmal erősíteni.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1.JPG"/>
          <p:cNvPicPr>
            <a:picLocks noChangeAspect="1"/>
          </p:cNvPicPr>
          <p:nvPr/>
        </p:nvPicPr>
        <p:blipFill>
          <a:blip r:embed="rId2" cstate="print"/>
          <a:stretch>
            <a:fillRect/>
          </a:stretch>
        </p:blipFill>
        <p:spPr>
          <a:xfrm>
            <a:off x="2128500" y="171000"/>
            <a:ext cx="4887000" cy="6516000"/>
          </a:xfrm>
          <a:prstGeom prst="rect">
            <a:avLst/>
          </a:prstGeom>
        </p:spPr>
      </p:pic>
    </p:spTree>
  </p:cSld>
  <p:clrMapOvr>
    <a:masterClrMapping/>
  </p:clrMapOvr>
  <p:transition spd="slow">
    <p:pull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2.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3.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4.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5.JPG"/>
          <p:cNvPicPr>
            <a:picLocks noChangeAspect="1"/>
          </p:cNvPicPr>
          <p:nvPr/>
        </p:nvPicPr>
        <p:blipFill>
          <a:blip r:embed="rId2" cstate="print"/>
          <a:stretch>
            <a:fillRect/>
          </a:stretch>
        </p:blipFill>
        <p:spPr>
          <a:xfrm>
            <a:off x="2142000" y="189000"/>
            <a:ext cx="4860000" cy="6480000"/>
          </a:xfrm>
          <a:prstGeom prst="rect">
            <a:avLst/>
          </a:prstGeom>
        </p:spPr>
      </p:pic>
    </p:spTree>
  </p:cSld>
  <p:clrMapOvr>
    <a:masterClrMapping/>
  </p:clrMapOvr>
  <p:transition spd="slow">
    <p:newsfla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6.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DSCN2197.JPG"/>
          <p:cNvPicPr>
            <a:picLocks noChangeAspect="1"/>
          </p:cNvPicPr>
          <p:nvPr/>
        </p:nvPicPr>
        <p:blipFill>
          <a:blip r:embed="rId2" cstate="print"/>
          <a:stretch>
            <a:fillRect/>
          </a:stretch>
        </p:blipFill>
        <p:spPr>
          <a:xfrm>
            <a:off x="1020000" y="765000"/>
            <a:ext cx="7104000" cy="5328000"/>
          </a:xfrm>
          <a:prstGeom prst="rect">
            <a:avLst/>
          </a:prstGeom>
        </p:spPr>
      </p:pic>
    </p:spTree>
  </p:cSld>
  <p:clrMapOvr>
    <a:masterClrMapping/>
  </p:clrMapOvr>
  <p:transition spd="slow">
    <p:push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A nyilvánosság</a:t>
            </a:r>
            <a:endParaRPr lang="hu-HU" b="1" i="1" dirty="0">
              <a:latin typeface="Arial" pitchFamily="34" charset="0"/>
              <a:cs typeface="Arial" pitchFamily="34" charset="0"/>
            </a:endParaRPr>
          </a:p>
        </p:txBody>
      </p:sp>
      <p:sp>
        <p:nvSpPr>
          <p:cNvPr id="3" name="Tartalom helye 2"/>
          <p:cNvSpPr>
            <a:spLocks noGrp="1"/>
          </p:cNvSpPr>
          <p:nvPr>
            <p:ph idx="1"/>
          </p:nvPr>
        </p:nvSpPr>
        <p:spPr>
          <a:xfrm>
            <a:off x="457200" y="1600200"/>
            <a:ext cx="8229600" cy="4525963"/>
          </a:xfrm>
        </p:spPr>
        <p:txBody>
          <a:bodyPr anchor="ctr">
            <a:noAutofit/>
          </a:bodyPr>
          <a:lstStyle/>
          <a:p>
            <a:pPr marL="0" algn="ctr">
              <a:buNone/>
            </a:pPr>
            <a:endParaRPr lang="hu-HU" sz="2600" dirty="0" smtClean="0">
              <a:latin typeface="Arial" pitchFamily="34" charset="0"/>
              <a:cs typeface="Arial" pitchFamily="34" charset="0"/>
            </a:endParaRPr>
          </a:p>
          <a:p>
            <a:pPr marL="0" algn="ctr">
              <a:buNone/>
            </a:pPr>
            <a:r>
              <a:rPr lang="hu-HU" sz="2500" dirty="0" smtClean="0">
                <a:latin typeface="Arial" pitchFamily="34" charset="0"/>
                <a:cs typeface="Arial" pitchFamily="34" charset="0"/>
              </a:rPr>
              <a:t>A Zselic Vidékfejlesztő Közhasznú Egyesület a projekt eredményeiről a Somogy megyében vételi lehetőséggel rendelkező </a:t>
            </a:r>
            <a:r>
              <a:rPr lang="hu-HU" sz="2500" dirty="0" err="1" smtClean="0">
                <a:latin typeface="Arial" pitchFamily="34" charset="0"/>
                <a:cs typeface="Arial" pitchFamily="34" charset="0"/>
              </a:rPr>
              <a:t>Enjoy</a:t>
            </a:r>
            <a:r>
              <a:rPr lang="hu-HU" sz="2500" dirty="0" smtClean="0">
                <a:latin typeface="Arial" pitchFamily="34" charset="0"/>
                <a:cs typeface="Arial" pitchFamily="34" charset="0"/>
              </a:rPr>
              <a:t> Rádióban rádióhirdetés formájában adott tájékoztatást, illetve a programról és a projekt eredményeiről nyomtatott alakban a Somogyi Hírlap hasábjain keresztül 1 fizetett újságcikk formájában értesülhettek az olvasók. </a:t>
            </a:r>
          </a:p>
          <a:p>
            <a:pPr marL="0" algn="ctr">
              <a:buNone/>
            </a:pPr>
            <a:r>
              <a:rPr lang="hu-HU" sz="2500" dirty="0" smtClean="0">
                <a:latin typeface="Arial" pitchFamily="34" charset="0"/>
                <a:cs typeface="Arial" pitchFamily="34" charset="0"/>
              </a:rPr>
              <a:t>A Kaposvári Napilap internetes újság szintén beszámolt a Fiatalok Lendületben Program eredményeiről.</a:t>
            </a:r>
          </a:p>
          <a:p>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A nyilvánosság</a:t>
            </a:r>
            <a:endParaRPr lang="hu-HU" b="1" i="1" dirty="0">
              <a:latin typeface="Arial" pitchFamily="34" charset="0"/>
              <a:cs typeface="Arial" pitchFamily="34" charset="0"/>
            </a:endParaRPr>
          </a:p>
        </p:txBody>
      </p:sp>
      <p:pic>
        <p:nvPicPr>
          <p:cNvPr id="3" name="Kép 2" descr="somogyihirlap 2012.03.28.jpg"/>
          <p:cNvPicPr>
            <a:picLocks noChangeAspect="1"/>
          </p:cNvPicPr>
          <p:nvPr/>
        </p:nvPicPr>
        <p:blipFill>
          <a:blip r:embed="rId2" cstate="print"/>
          <a:stretch>
            <a:fillRect/>
          </a:stretch>
        </p:blipFill>
        <p:spPr>
          <a:xfrm>
            <a:off x="1115616" y="1340768"/>
            <a:ext cx="6912768" cy="533010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Az eredmények bemutatása</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rmAutofit lnSpcReduction="10000"/>
          </a:bodyPr>
          <a:lstStyle/>
          <a:p>
            <a:pPr marL="0" algn="ctr">
              <a:buNone/>
            </a:pPr>
            <a:r>
              <a:rPr lang="hu-HU" dirty="0" smtClean="0">
                <a:latin typeface="Arial" pitchFamily="34" charset="0"/>
                <a:cs typeface="Arial" pitchFamily="34" charset="0"/>
              </a:rPr>
              <a:t>A projekt lezárásaként és eredményeinek széles körben való megismertetéséért, annak gyakorlati felhasználásáért, a fenntarthatóság és az </a:t>
            </a:r>
            <a:r>
              <a:rPr lang="hu-HU" dirty="0" err="1" smtClean="0">
                <a:latin typeface="Arial" pitchFamily="34" charset="0"/>
                <a:cs typeface="Arial" pitchFamily="34" charset="0"/>
              </a:rPr>
              <a:t>utánkövetés</a:t>
            </a:r>
            <a:r>
              <a:rPr lang="hu-HU" dirty="0" smtClean="0">
                <a:latin typeface="Arial" pitchFamily="34" charset="0"/>
                <a:cs typeface="Arial" pitchFamily="34" charset="0"/>
              </a:rPr>
              <a:t> biztosításáért egy lezáró </a:t>
            </a:r>
            <a:r>
              <a:rPr lang="hu-HU" dirty="0" err="1" smtClean="0">
                <a:latin typeface="Arial" pitchFamily="34" charset="0"/>
                <a:cs typeface="Arial" pitchFamily="34" charset="0"/>
              </a:rPr>
              <a:t>workshop</a:t>
            </a:r>
            <a:r>
              <a:rPr lang="hu-HU" dirty="0" smtClean="0">
                <a:latin typeface="Arial" pitchFamily="34" charset="0"/>
                <a:cs typeface="Arial" pitchFamily="34" charset="0"/>
              </a:rPr>
              <a:t> </a:t>
            </a:r>
            <a:r>
              <a:rPr lang="hu-HU" dirty="0" smtClean="0">
                <a:latin typeface="Arial" pitchFamily="34" charset="0"/>
                <a:cs typeface="Arial" pitchFamily="34" charset="0"/>
              </a:rPr>
              <a:t>kerül megrendezésre</a:t>
            </a:r>
            <a:r>
              <a:rPr lang="hu-HU" dirty="0" smtClean="0">
                <a:latin typeface="Arial" pitchFamily="34" charset="0"/>
                <a:cs typeface="Arial" pitchFamily="34" charset="0"/>
              </a:rPr>
              <a:t>, ahol összefoglalásra </a:t>
            </a:r>
            <a:r>
              <a:rPr lang="hu-HU" dirty="0" smtClean="0">
                <a:latin typeface="Arial" pitchFamily="34" charset="0"/>
                <a:cs typeface="Arial" pitchFamily="34" charset="0"/>
              </a:rPr>
              <a:t>kerülnek </a:t>
            </a:r>
            <a:r>
              <a:rPr lang="hu-HU" dirty="0" smtClean="0">
                <a:latin typeface="Arial" pitchFamily="34" charset="0"/>
                <a:cs typeface="Arial" pitchFamily="34" charset="0"/>
              </a:rPr>
              <a:t>a Fiatalok Lendületben Program és általános céljai, a program keretében megvalósított és projekt által elért eredmények.</a:t>
            </a:r>
            <a:endParaRPr lang="hu-HU"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Interkulturális dimenzió</a:t>
            </a:r>
            <a:endParaRPr lang="hu-HU" b="1" i="1" dirty="0">
              <a:latin typeface="Arial" pitchFamily="34" charset="0"/>
              <a:cs typeface="Arial" pitchFamily="34" charset="0"/>
            </a:endParaRPr>
          </a:p>
        </p:txBody>
      </p:sp>
      <p:sp>
        <p:nvSpPr>
          <p:cNvPr id="3" name="Szövegdoboz 2"/>
          <p:cNvSpPr txBox="1"/>
          <p:nvPr/>
        </p:nvSpPr>
        <p:spPr>
          <a:xfrm>
            <a:off x="899592" y="1700808"/>
            <a:ext cx="7272808" cy="3939540"/>
          </a:xfrm>
          <a:prstGeom prst="rect">
            <a:avLst/>
          </a:prstGeom>
          <a:noFill/>
        </p:spPr>
        <p:txBody>
          <a:bodyPr wrap="square" rtlCol="0">
            <a:spAutoFit/>
          </a:bodyPr>
          <a:lstStyle/>
          <a:p>
            <a:pPr algn="ctr"/>
            <a:r>
              <a:rPr lang="hu-HU" sz="2500" dirty="0" smtClean="0">
                <a:latin typeface="Arial" pitchFamily="34" charset="0"/>
                <a:cs typeface="Arial" pitchFamily="34" charset="0"/>
              </a:rPr>
              <a:t>A projekt megvalósításának céljai közé tartozik, hogy a származástól az anyagi helyzettől, vagy egyéb hátrányos helyzettől függetlenül a programban történő részvételen keresztül a fiatalok számára megteremtődjenek a megfelelő társadalmi beilleszkedés feltételei, megvalósuljon a fiatalok önmegvalósulásának elősegítése a hasznos és aktív közösségi szerepvállalás fokozatos előtérbe helyezésével, példát mutatva a társadalom többi rétege számára is. </a:t>
            </a:r>
            <a:endParaRPr lang="hu-HU" sz="2500" dirty="0">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03548" y="1336120"/>
            <a:ext cx="8136904" cy="4185761"/>
          </a:xfrm>
          <a:prstGeom prst="rect">
            <a:avLst/>
          </a:prstGeom>
          <a:noFill/>
        </p:spPr>
        <p:txBody>
          <a:bodyPr wrap="square" rtlCol="0">
            <a:spAutoFit/>
          </a:bodyPr>
          <a:lstStyle/>
          <a:p>
            <a:pPr algn="ctr"/>
            <a:r>
              <a:rPr lang="hu-HU" sz="3200" dirty="0" smtClean="0">
                <a:latin typeface="Arial" pitchFamily="34" charset="0"/>
                <a:cs typeface="Arial" pitchFamily="34" charset="0"/>
              </a:rPr>
              <a:t>A Zselic Vidékfejlesztő Közhasznú Egyesület ez úton is szeretné köszönetét kifejezni mindazon szervezetek és személyek számára, akik lehetővé tették ennek a projektnek a megvalósulását.</a:t>
            </a:r>
          </a:p>
          <a:p>
            <a:endParaRPr lang="hu-HU" sz="4400" dirty="0" smtClean="0">
              <a:latin typeface="Arial" pitchFamily="34" charset="0"/>
              <a:cs typeface="Arial" pitchFamily="34" charset="0"/>
            </a:endParaRPr>
          </a:p>
          <a:p>
            <a:pPr algn="ctr"/>
            <a:r>
              <a:rPr lang="hu-HU" sz="4400" dirty="0" smtClean="0">
                <a:latin typeface="Arial" pitchFamily="34" charset="0"/>
                <a:cs typeface="Arial" pitchFamily="34" charset="0"/>
              </a:rPr>
              <a:t>Köszönjük!</a:t>
            </a:r>
          </a:p>
          <a:p>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Interkulturális dimenzió</a:t>
            </a:r>
            <a:endParaRPr lang="hu-HU" b="1" i="1" dirty="0">
              <a:latin typeface="Arial" pitchFamily="34" charset="0"/>
              <a:cs typeface="Arial" pitchFamily="34" charset="0"/>
            </a:endParaRPr>
          </a:p>
        </p:txBody>
      </p:sp>
      <p:sp>
        <p:nvSpPr>
          <p:cNvPr id="3" name="Tartalom helye 2"/>
          <p:cNvSpPr>
            <a:spLocks noGrp="1"/>
          </p:cNvSpPr>
          <p:nvPr>
            <p:ph idx="1"/>
          </p:nvPr>
        </p:nvSpPr>
        <p:spPr>
          <a:xfrm>
            <a:off x="323528" y="1556792"/>
            <a:ext cx="8229600" cy="4525963"/>
          </a:xfrm>
        </p:spPr>
        <p:txBody>
          <a:bodyPr/>
          <a:lstStyle/>
          <a:p>
            <a:pPr marL="0" algn="ctr">
              <a:buNone/>
            </a:pPr>
            <a:r>
              <a:rPr lang="hu-HU" dirty="0" smtClean="0">
                <a:latin typeface="Arial" pitchFamily="34" charset="0"/>
                <a:cs typeface="Arial" pitchFamily="34" charset="0"/>
              </a:rPr>
              <a:t>A programban résztvevő és a bevont fiatalok a projekt során végrehajtott feladatokon, és a megvalósítani kívánt közösen felépített közösségi tereken keresztül információt szerezhetnek az eltérő hátterű és kultúrájú társaikról, párbeszédet kezdeményezhetnek, ezáltal mélyebb betekintést eredményezve a másik fél életébe, életkörülményeibe, kultúrájába. </a:t>
            </a:r>
          </a:p>
          <a:p>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Interkulturális dimenzió</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Autofit/>
          </a:bodyPr>
          <a:lstStyle/>
          <a:p>
            <a:pPr marL="0" algn="ctr">
              <a:buNone/>
            </a:pPr>
            <a:r>
              <a:rPr lang="hu-HU" sz="2500" dirty="0" smtClean="0">
                <a:latin typeface="Arial" pitchFamily="34" charset="0"/>
                <a:cs typeface="Arial" pitchFamily="34" charset="0"/>
              </a:rPr>
              <a:t>A projekt keretében megvalósított ifjúsági kezdeményezés által nőhet a vállalkozó kedv, a kreativitás, és az önbizalom, javulhat az önkifejező képesség és a csoportban végzett munka által a különböző szociális készségek, ami segít a fiataloknak pozitív képet kialakítani egymásról. A megismerés által legyőzhetők az egyes előítéletek, a párbeszéd kialakulása által pedig, toleránsabbá válhatnak társaik iránt, elfogadva a jelenlegi társadalom sokszínűségét.</a:t>
            </a:r>
          </a:p>
          <a:p>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Európai dimenzió</a:t>
            </a:r>
            <a:endParaRPr lang="hu-HU" b="1" i="1" dirty="0">
              <a:latin typeface="Arial" pitchFamily="34" charset="0"/>
              <a:cs typeface="Arial" pitchFamily="34" charset="0"/>
            </a:endParaRPr>
          </a:p>
        </p:txBody>
      </p:sp>
      <p:sp>
        <p:nvSpPr>
          <p:cNvPr id="3" name="Tartalom helye 2"/>
          <p:cNvSpPr>
            <a:spLocks noGrp="1"/>
          </p:cNvSpPr>
          <p:nvPr>
            <p:ph idx="1"/>
          </p:nvPr>
        </p:nvSpPr>
        <p:spPr/>
        <p:txBody>
          <a:bodyPr>
            <a:normAutofit fontScale="25000" lnSpcReduction="20000"/>
          </a:bodyPr>
          <a:lstStyle/>
          <a:p>
            <a:pPr marL="0" algn="ctr">
              <a:buNone/>
            </a:pPr>
            <a:r>
              <a:rPr lang="hu-HU" sz="10000" dirty="0" smtClean="0">
                <a:latin typeface="Arial" pitchFamily="34" charset="0"/>
                <a:cs typeface="Arial" pitchFamily="34" charset="0"/>
              </a:rPr>
              <a:t>A megvalósítani kívánt projekt keretében a résztvevők a tereprendezési és parkosítási munkálataikkal, a felállítani kívánt eszközökkel, a település képének a megváltozatásával, annak élhetőbb kialakításával önkéntes módon válnak a település lakosságának aktív résztvevőivé, az aktív polgárságot előmozdító tudatos önkéntességet felvállalva. </a:t>
            </a:r>
          </a:p>
          <a:p>
            <a:pPr marL="0" algn="ctr">
              <a:buNone/>
            </a:pPr>
            <a:r>
              <a:rPr lang="hu-HU" sz="10000" dirty="0" smtClean="0">
                <a:latin typeface="Arial" pitchFamily="34" charset="0"/>
                <a:cs typeface="Arial" pitchFamily="34" charset="0"/>
              </a:rPr>
              <a:t>A programban felállításra kerülő eszközök fából készülnek, így teremtve remek alkalmat a program keretében a környezet- és a természetvédelem propagálására, a megújuló energiák és eszközök alkalmazásának fontosságára, a fenntartható fejlődés, Európa jövője és a jövő generációinak a megóvása érdekében.</a:t>
            </a:r>
          </a:p>
          <a:p>
            <a:endParaRPr lang="hu-HU"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i="1" dirty="0" smtClean="0">
                <a:latin typeface="Arial" pitchFamily="34" charset="0"/>
                <a:cs typeface="Arial" pitchFamily="34" charset="0"/>
              </a:rPr>
              <a:t>Európai dimenzió</a:t>
            </a:r>
            <a:endParaRPr lang="hu-HU" b="1" i="1" dirty="0">
              <a:latin typeface="Arial" pitchFamily="34" charset="0"/>
              <a:cs typeface="Arial" pitchFamily="34" charset="0"/>
            </a:endParaRPr>
          </a:p>
        </p:txBody>
      </p:sp>
      <p:sp>
        <p:nvSpPr>
          <p:cNvPr id="3" name="Tartalom helye 2"/>
          <p:cNvSpPr>
            <a:spLocks noGrp="1"/>
          </p:cNvSpPr>
          <p:nvPr>
            <p:ph idx="1"/>
          </p:nvPr>
        </p:nvSpPr>
        <p:spPr>
          <a:xfrm>
            <a:off x="457200" y="1600200"/>
            <a:ext cx="8229600" cy="4637112"/>
          </a:xfrm>
        </p:spPr>
        <p:txBody>
          <a:bodyPr>
            <a:noAutofit/>
          </a:bodyPr>
          <a:lstStyle/>
          <a:p>
            <a:pPr marL="0" algn="ctr">
              <a:buNone/>
            </a:pPr>
            <a:r>
              <a:rPr lang="hu-HU" sz="2500" dirty="0" smtClean="0">
                <a:latin typeface="Arial" pitchFamily="34" charset="0"/>
                <a:cs typeface="Arial" pitchFamily="34" charset="0"/>
              </a:rPr>
              <a:t>A program során hangsúlyosan szerepel a nem formális tanulási lehetőségek megvalósítása. A fiatalok számára a nem formális tanulási lehetőségek nem csak az önkéntes munka során megvalósított tevékenységekkor kerül előtérbe, hanem a program megvalósítása alatt különböző előadásokon is részt vehetnek a következő témakörökben: a civil szervezetek és lehetőségeik, környezeti nevelés, fenntartható fejlődés és környezetvédelem, valamint egészségre neveléshez kapcsolódó sport előadás, mely segít megérteni a fiataloknak milyen szerepük van Európa jelene és jövője részeként.</a:t>
            </a:r>
          </a:p>
          <a:p>
            <a:endParaRPr lang="hu-HU"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1090</Words>
  <Application>Microsoft Office PowerPoint</Application>
  <PresentationFormat>Diavetítés a képernyőre (4:3 oldalarány)</PresentationFormat>
  <Paragraphs>84</Paragraphs>
  <Slides>50</Slides>
  <Notes>1</Notes>
  <HiddenSlides>0</HiddenSlides>
  <MMClips>0</MMClips>
  <ScaleCrop>false</ScaleCrop>
  <HeadingPairs>
    <vt:vector size="4" baseType="variant">
      <vt:variant>
        <vt:lpstr>Téma</vt:lpstr>
      </vt:variant>
      <vt:variant>
        <vt:i4>1</vt:i4>
      </vt:variant>
      <vt:variant>
        <vt:lpstr>Diacímek</vt:lpstr>
      </vt:variant>
      <vt:variant>
        <vt:i4>50</vt:i4>
      </vt:variant>
    </vt:vector>
  </HeadingPairs>
  <TitlesOfParts>
    <vt:vector size="51" baseType="lpstr">
      <vt:lpstr>Office-téma</vt:lpstr>
      <vt:lpstr>1. dia</vt:lpstr>
      <vt:lpstr>2. dia</vt:lpstr>
      <vt:lpstr>3. dia</vt:lpstr>
      <vt:lpstr>4. dia</vt:lpstr>
      <vt:lpstr>Interkulturális dimenzió</vt:lpstr>
      <vt:lpstr>Interkulturális dimenzió</vt:lpstr>
      <vt:lpstr>Interkulturális dimenzió</vt:lpstr>
      <vt:lpstr>Európai dimenzió</vt:lpstr>
      <vt:lpstr>Európai dimenzió</vt:lpstr>
      <vt:lpstr>Hatások</vt:lpstr>
      <vt:lpstr>Előzmények</vt:lpstr>
      <vt:lpstr>Előzmények</vt:lpstr>
      <vt:lpstr>Előzmények</vt:lpstr>
      <vt:lpstr>Megvalósítás</vt:lpstr>
      <vt:lpstr>Megvalósítás</vt:lpstr>
      <vt:lpstr>Megvalósítás</vt:lpstr>
      <vt:lpstr>Megvalósítás</vt:lpstr>
      <vt:lpstr>Megvalósítás képekben</vt:lpstr>
      <vt:lpstr>Fedett fa pavilon</vt:lpstr>
      <vt:lpstr>Asztal, pad</vt:lpstr>
      <vt:lpstr>Leásható, fa hulladékgyűjtő</vt:lpstr>
      <vt:lpstr>22. dia</vt:lpstr>
      <vt:lpstr>23. dia</vt:lpstr>
      <vt:lpstr>24. dia</vt:lpstr>
      <vt:lpstr>Megvalósítás képekben</vt:lpstr>
      <vt:lpstr>3 db asztal 12 db székkel</vt:lpstr>
      <vt:lpstr>2 db polc</vt:lpstr>
      <vt:lpstr>Egyszakaszos bordásfal</vt:lpstr>
      <vt:lpstr>Kétszakaszos bordásfal</vt:lpstr>
      <vt:lpstr>Megvalósítás képekben</vt:lpstr>
      <vt:lpstr>Hulladékgyűjtő, virágláda,  asztal, pad</vt:lpstr>
      <vt:lpstr>A fiatalok a kültéri és beltéri eszközök kihelyezése után vehettek részt az egyes beltéri előadásokon</vt:lpstr>
      <vt:lpstr>33. dia</vt:lpstr>
      <vt:lpstr>34. dia</vt:lpstr>
      <vt:lpstr>35. dia</vt:lpstr>
      <vt:lpstr>36. dia</vt:lpstr>
      <vt:lpstr>37. dia</vt:lpstr>
      <vt:lpstr>38. dia</vt:lpstr>
      <vt:lpstr>39. dia</vt:lpstr>
      <vt:lpstr>40. dia</vt:lpstr>
      <vt:lpstr>41. dia</vt:lpstr>
      <vt:lpstr>42. dia</vt:lpstr>
      <vt:lpstr>43. dia</vt:lpstr>
      <vt:lpstr>44. dia</vt:lpstr>
      <vt:lpstr>45. dia</vt:lpstr>
      <vt:lpstr>46. dia</vt:lpstr>
      <vt:lpstr>A nyilvánosság</vt:lpstr>
      <vt:lpstr>A nyilvánosság</vt:lpstr>
      <vt:lpstr>Az eredmények bemutatása</vt:lpstr>
      <vt:lpstr>50.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X</dc:creator>
  <cp:lastModifiedBy>X</cp:lastModifiedBy>
  <cp:revision>34</cp:revision>
  <dcterms:created xsi:type="dcterms:W3CDTF">2012-03-28T09:24:18Z</dcterms:created>
  <dcterms:modified xsi:type="dcterms:W3CDTF">2012-05-31T09:05:32Z</dcterms:modified>
</cp:coreProperties>
</file>